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59" r:id="rId5"/>
    <p:sldId id="260" r:id="rId6"/>
    <p:sldId id="263" r:id="rId7"/>
    <p:sldId id="262" r:id="rId8"/>
    <p:sldId id="264" r:id="rId9"/>
    <p:sldId id="265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B65EAE-3B98-42D9-AC80-94942D7FC16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8DC735-0089-45B0-B0B9-30339DD2C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Forensic Anthropology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5791200"/>
            <a:ext cx="3810000" cy="509016"/>
          </a:xfrm>
        </p:spPr>
        <p:txBody>
          <a:bodyPr>
            <a:normAutofit/>
          </a:bodyPr>
          <a:lstStyle/>
          <a:p>
            <a:r>
              <a:rPr lang="en-US" dirty="0" smtClean="0"/>
              <a:t>Biomedical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Examiner (ME)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</a:t>
            </a:r>
          </a:p>
          <a:p>
            <a:r>
              <a:rPr lang="en-US" dirty="0" smtClean="0"/>
              <a:t>In charge of death investigations</a:t>
            </a:r>
          </a:p>
          <a:p>
            <a:r>
              <a:rPr lang="en-US" dirty="0" smtClean="0"/>
              <a:t>appointed/hired by the state</a:t>
            </a:r>
          </a:p>
          <a:p>
            <a:r>
              <a:rPr lang="en-US" i="1" dirty="0"/>
              <a:t>required to </a:t>
            </a:r>
            <a:r>
              <a:rPr lang="en-US" i="1" dirty="0" smtClean="0"/>
              <a:t>investigate and </a:t>
            </a:r>
            <a:r>
              <a:rPr lang="en-US" i="1" dirty="0"/>
              <a:t>personally view the body in </a:t>
            </a:r>
            <a:r>
              <a:rPr lang="en-US" i="1" dirty="0" smtClean="0"/>
              <a:t>all homicides</a:t>
            </a:r>
            <a:r>
              <a:rPr lang="en-US" i="1" dirty="0"/>
              <a:t>, suicides, accidents, drug </a:t>
            </a:r>
            <a:r>
              <a:rPr lang="en-US" i="1" dirty="0" smtClean="0"/>
              <a:t>overdose cases </a:t>
            </a:r>
            <a:r>
              <a:rPr lang="en-US" i="1" dirty="0"/>
              <a:t>and unexpected or </a:t>
            </a:r>
            <a:r>
              <a:rPr lang="en-US" i="1" dirty="0" smtClean="0"/>
              <a:t>unwitnessed deaths </a:t>
            </a:r>
            <a:r>
              <a:rPr lang="en-US" i="1" dirty="0"/>
              <a:t>in his or her jurisdiction</a:t>
            </a:r>
          </a:p>
        </p:txBody>
      </p:sp>
    </p:spTree>
    <p:extLst>
      <p:ext uri="{BB962C8B-B14F-4D97-AF65-F5344CB8AC3E}">
        <p14:creationId xmlns:p14="http://schemas.microsoft.com/office/powerpoint/2010/main" val="41541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Odontology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of dental sciences to forensics</a:t>
            </a:r>
          </a:p>
          <a:p>
            <a:r>
              <a:rPr lang="en-US" dirty="0" smtClean="0"/>
              <a:t>May assist investigators/ME with identifying a decaying/disfigured body</a:t>
            </a:r>
          </a:p>
          <a:p>
            <a:r>
              <a:rPr lang="en-US" dirty="0" smtClean="0"/>
              <a:t>Identify a suspect from bite marks on a victim</a:t>
            </a:r>
          </a:p>
          <a:p>
            <a:r>
              <a:rPr lang="en-US" dirty="0" smtClean="0"/>
              <a:t>Doubts exist regarding the reliability of dental evidence for convictions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</a:t>
            </a:r>
          </a:p>
          <a:p>
            <a:pPr lvl="1"/>
            <a:r>
              <a:rPr lang="en-US" dirty="0" smtClean="0"/>
              <a:t>Specialize in pathology, then forensic pathology</a:t>
            </a:r>
            <a:endParaRPr lang="en-US" dirty="0"/>
          </a:p>
          <a:p>
            <a:r>
              <a:rPr lang="en-US" dirty="0" smtClean="0"/>
              <a:t>Carry out autopsies</a:t>
            </a:r>
          </a:p>
          <a:p>
            <a:pPr lvl="1"/>
            <a:r>
              <a:rPr lang="en-US" dirty="0" smtClean="0"/>
              <a:t>Cause/contributing factors to death</a:t>
            </a:r>
            <a:endParaRPr lang="en-US" dirty="0"/>
          </a:p>
          <a:p>
            <a:r>
              <a:rPr lang="en-US" dirty="0" smtClean="0"/>
              <a:t>May also document injuries for legal purposes (accidents, assaults, etc.)</a:t>
            </a:r>
          </a:p>
          <a:p>
            <a:r>
              <a:rPr lang="en-US" dirty="0" smtClean="0"/>
              <a:t>Collect samples to be analyzed by forensic toxicologists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Toxicology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 of drugs/toxins in the body in cases of illegal drug use, drug abuse, poisoning and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334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Anthropology-</a:t>
            </a:r>
            <a:r>
              <a:rPr lang="en-US" sz="3600" dirty="0" smtClean="0"/>
              <a:t> is the scientific study of all aspects of human development and interaction.</a:t>
            </a:r>
          </a:p>
          <a:p>
            <a:endParaRPr lang="en-US" sz="1400" dirty="0" smtClean="0"/>
          </a:p>
          <a:p>
            <a:r>
              <a:rPr lang="en-US" sz="3600" b="1" dirty="0" smtClean="0"/>
              <a:t>Forensic anthropology</a:t>
            </a:r>
            <a:r>
              <a:rPr lang="en-US" sz="3600" dirty="0" smtClean="0"/>
              <a:t> - studies the identifying characteristics on the remains of an individual.</a:t>
            </a:r>
          </a:p>
          <a:p>
            <a:endParaRPr lang="en-US" sz="1400" dirty="0" smtClean="0"/>
          </a:p>
          <a:p>
            <a:r>
              <a:rPr lang="en-US" sz="3600" b="1" dirty="0" err="1" smtClean="0"/>
              <a:t>Osteobiography</a:t>
            </a:r>
            <a:r>
              <a:rPr lang="en-US" sz="3600" b="1" dirty="0" smtClean="0"/>
              <a:t> –</a:t>
            </a:r>
            <a:r>
              <a:rPr lang="en-US" sz="3600" dirty="0" smtClean="0"/>
              <a:t> “the story of a life told by the bones”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Anatomy</a:t>
            </a:r>
            <a:endParaRPr lang="en-US" dirty="0"/>
          </a:p>
        </p:txBody>
      </p:sp>
      <p:pic>
        <p:nvPicPr>
          <p:cNvPr id="1026" name="Picture 2" descr="C:\Users\nicolebhill\AppData\Local\Microsoft\Windows\Temporary Internet Files\Content.IE5\GBRFD2VK\MP90040064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3351982" cy="4191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206 bones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b.	Man = 12 pounds, 				woman = 10 pounds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676400"/>
            <a:ext cx="5486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206 </a:t>
            </a:r>
            <a:r>
              <a:rPr lang="en-US" sz="3600" dirty="0" smtClean="0"/>
              <a:t>bones in the adult skeleton</a:t>
            </a:r>
            <a:endParaRPr lang="en-US" sz="3600" dirty="0"/>
          </a:p>
          <a:p>
            <a:r>
              <a:rPr lang="en-US" sz="3600" dirty="0"/>
              <a:t>		</a:t>
            </a:r>
            <a:endParaRPr lang="en-US" sz="3600" dirty="0" smtClean="0"/>
          </a:p>
          <a:p>
            <a:r>
              <a:rPr lang="en-US" sz="3600" dirty="0" smtClean="0"/>
              <a:t>The male skeleton weighs approximately = </a:t>
            </a:r>
            <a:r>
              <a:rPr lang="en-US" sz="3600" dirty="0"/>
              <a:t>12 </a:t>
            </a:r>
            <a:r>
              <a:rPr lang="en-US" sz="3600" dirty="0" smtClean="0"/>
              <a:t>lbs</a:t>
            </a:r>
          </a:p>
          <a:p>
            <a:endParaRPr lang="en-US" sz="3600" dirty="0" smtClean="0"/>
          </a:p>
          <a:p>
            <a:endParaRPr lang="en-US" sz="1000" dirty="0"/>
          </a:p>
          <a:p>
            <a:r>
              <a:rPr lang="en-US" sz="3600" dirty="0" smtClean="0"/>
              <a:t>The female skeleton weighs approximately = 10 lbs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Bones Tell Us?</a:t>
            </a: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206 bones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b.	Man = 12 pounds, 				woman = 10 pounds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676400"/>
            <a:ext cx="5410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How long the person </a:t>
            </a:r>
            <a:r>
              <a:rPr lang="en-US" sz="3600" dirty="0"/>
              <a:t>lived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Debilitation </a:t>
            </a:r>
            <a:r>
              <a:rPr lang="en-US" sz="3600" dirty="0"/>
              <a:t>illnesses 	</a:t>
            </a:r>
            <a:r>
              <a:rPr lang="en-US" sz="3600" dirty="0" smtClean="0"/>
              <a:t>(</a:t>
            </a:r>
            <a:r>
              <a:rPr lang="en-US" sz="3600" dirty="0"/>
              <a:t>rickets, polio, healed 	</a:t>
            </a:r>
            <a:r>
              <a:rPr lang="en-US" sz="3600" dirty="0" smtClean="0"/>
              <a:t>fractures</a:t>
            </a:r>
            <a:r>
              <a:rPr lang="en-US" sz="36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Right </a:t>
            </a:r>
            <a:r>
              <a:rPr lang="en-US" sz="3600" dirty="0"/>
              <a:t>handed or left 	</a:t>
            </a:r>
            <a:r>
              <a:rPr lang="en-US" sz="3600" dirty="0" smtClean="0"/>
              <a:t>handed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Clues </a:t>
            </a:r>
            <a:r>
              <a:rPr lang="en-US" sz="3600" dirty="0"/>
              <a:t>to </a:t>
            </a:r>
            <a:r>
              <a:rPr lang="en-US" sz="3600" dirty="0" smtClean="0"/>
              <a:t>occupation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Age of person at time of 	death</a:t>
            </a:r>
          </a:p>
        </p:txBody>
      </p:sp>
      <p:pic>
        <p:nvPicPr>
          <p:cNvPr id="15362" name="Picture 2" descr="C:\Users\nicolebhill\AppData\Local\Microsoft\Windows\Temporary Internet Files\Content.IE5\S5YXKOUW\MP9102187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348836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Gender is Determined…</a:t>
            </a: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206 bones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b.	Man = 12 pounds, 				woman = 10 pounds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1524000"/>
            <a:ext cx="662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Females</a:t>
            </a:r>
          </a:p>
          <a:p>
            <a:r>
              <a:rPr lang="en-US" sz="3200" dirty="0" smtClean="0"/>
              <a:t>General - smoother bones, femur angled (in relation to the pelvis)</a:t>
            </a:r>
          </a:p>
          <a:p>
            <a:r>
              <a:rPr lang="en-US" sz="3200" dirty="0" smtClean="0"/>
              <a:t>Skull - rounded frontal bone and jawbone greater than 90°, eye sockets more rounded</a:t>
            </a:r>
          </a:p>
        </p:txBody>
      </p:sp>
      <p:pic>
        <p:nvPicPr>
          <p:cNvPr id="1026" name="Picture 2" descr="C:\Users\nicolebhill\AppData\Local\Microsoft\Windows\Temporary Internet Files\Content.IE5\GBRFD2VK\MC900303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1981200" cy="292555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5029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Pelvis - </a:t>
            </a:r>
            <a:r>
              <a:rPr lang="en-US" sz="3200" dirty="0" err="1" smtClean="0"/>
              <a:t>subpubic</a:t>
            </a:r>
            <a:r>
              <a:rPr lang="en-US" sz="3200" dirty="0" smtClean="0"/>
              <a:t> angle (greater than  90°), </a:t>
            </a:r>
          </a:p>
          <a:p>
            <a:r>
              <a:rPr lang="en-US" sz="3200" dirty="0" smtClean="0"/>
              <a:t>sacrum – shorter, broader curved outward, pelvic cavity – oval shaped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Gender is Determined…</a:t>
            </a: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206 bones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b.	Man = 12 pounds, 				woman = 10 pounds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524000"/>
            <a:ext cx="5791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Males  </a:t>
            </a:r>
          </a:p>
          <a:p>
            <a:r>
              <a:rPr lang="en-US" sz="3200" dirty="0" smtClean="0"/>
              <a:t>General - thicker, tougher and bumpy, </a:t>
            </a:r>
          </a:p>
          <a:p>
            <a:r>
              <a:rPr lang="en-US" sz="3200" dirty="0" smtClean="0"/>
              <a:t>Skull - more massive lower sloping frontal bone &amp; mandible at 90 °, eye sockets more squared</a:t>
            </a:r>
          </a:p>
        </p:txBody>
      </p:sp>
      <p:pic>
        <p:nvPicPr>
          <p:cNvPr id="2050" name="Picture 2" descr="C:\Users\nicolebhill\AppData\Local\Microsoft\Windows\Temporary Internet Files\Content.IE5\H21ETZSG\MP9004422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454400" cy="2590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528834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Pelvis - </a:t>
            </a:r>
            <a:r>
              <a:rPr lang="en-US" sz="3200" dirty="0" err="1" smtClean="0"/>
              <a:t>subpubic</a:t>
            </a:r>
            <a:r>
              <a:rPr lang="en-US" sz="3200" dirty="0" smtClean="0"/>
              <a:t> angle (less than  90°), sacrum – longer, narrower, curved inward, pelvic cavity – heart shaped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Bones Tell Us?</a:t>
            </a: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206 bones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b.	Man = 12 pounds, 				woman = 10 pounds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676400"/>
            <a:ext cx="5486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Race –</a:t>
            </a:r>
          </a:p>
          <a:p>
            <a:r>
              <a:rPr lang="en-US" sz="3600" dirty="0" smtClean="0"/>
              <a:t>The skull and the femur give the best clues for race.</a:t>
            </a:r>
          </a:p>
          <a:p>
            <a:endParaRPr lang="en-US" sz="3600" dirty="0" smtClean="0"/>
          </a:p>
          <a:p>
            <a:r>
              <a:rPr lang="en-US" sz="3600" dirty="0" smtClean="0"/>
              <a:t>Specifically, the shape of the eye sockets, nasal spine, and width of face </a:t>
            </a:r>
          </a:p>
          <a:p>
            <a:endParaRPr lang="en-US" sz="32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3080" name="Picture 8" descr="C:\Users\nicolebhill\AppData\Local\Microsoft\Windows\Temporary Internet Files\Content.IE5\GBRFD2VK\MP9003857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211286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Bones Tell Us?</a:t>
            </a: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206 bones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r"/>
                <a:tab pos="457200" algn="r"/>
                <a:tab pos="685800" algn="r"/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b.	Man = 12 pounds, 				woman = 10 pounds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676401"/>
            <a:ext cx="518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Age &amp; Height –</a:t>
            </a:r>
          </a:p>
          <a:p>
            <a:r>
              <a:rPr lang="en-US" sz="3600" dirty="0" smtClean="0"/>
              <a:t>Measuring the </a:t>
            </a:r>
            <a:r>
              <a:rPr lang="en-US" sz="3600" dirty="0" err="1" smtClean="0"/>
              <a:t>humerus</a:t>
            </a:r>
            <a:r>
              <a:rPr lang="en-US" sz="3600" dirty="0" smtClean="0"/>
              <a:t> and femur can help to determine the approximate height of an individual.</a:t>
            </a:r>
          </a:p>
          <a:p>
            <a:endParaRPr lang="en-US" sz="3600" dirty="0" smtClean="0"/>
          </a:p>
          <a:p>
            <a:r>
              <a:rPr lang="en-US" sz="3600" dirty="0" smtClean="0"/>
              <a:t>Age is often determined by looking for cartilage.</a:t>
            </a:r>
            <a:endParaRPr lang="en-US" sz="3600" dirty="0"/>
          </a:p>
        </p:txBody>
      </p:sp>
      <p:pic>
        <p:nvPicPr>
          <p:cNvPr id="3082" name="Picture 10" descr="C:\Users\nicolebhill\AppData\Local\Microsoft\Windows\Temporary Internet Files\Content.IE5\5FXZO9WW\MP9003857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70114" y="2351314"/>
            <a:ext cx="4724400" cy="3374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Applications of Forensics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587</TotalTime>
  <Words>406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Corbel</vt:lpstr>
      <vt:lpstr>Times New Roman</vt:lpstr>
      <vt:lpstr>Wingdings</vt:lpstr>
      <vt:lpstr>Wingdings 2</vt:lpstr>
      <vt:lpstr>Wingdings 3</vt:lpstr>
      <vt:lpstr>Module</vt:lpstr>
      <vt:lpstr>Forensic Anthropology</vt:lpstr>
      <vt:lpstr>Definitions</vt:lpstr>
      <vt:lpstr>Skeletal Anatomy</vt:lpstr>
      <vt:lpstr>What Do Bones Tell Us?</vt:lpstr>
      <vt:lpstr>How Gender is Determined…</vt:lpstr>
      <vt:lpstr>How Gender is Determined…</vt:lpstr>
      <vt:lpstr>What Do Bones Tell Us?</vt:lpstr>
      <vt:lpstr>What Do Bones Tell Us?</vt:lpstr>
      <vt:lpstr>Other Applications of Forensics</vt:lpstr>
      <vt:lpstr>Medical Examiner (ME)</vt:lpstr>
      <vt:lpstr>Forensic Odontology</vt:lpstr>
      <vt:lpstr>Forensic Pathology</vt:lpstr>
      <vt:lpstr>Forensic Toxicology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nicolebhill</dc:creator>
  <cp:lastModifiedBy>Abigail Bennett</cp:lastModifiedBy>
  <cp:revision>33</cp:revision>
  <dcterms:created xsi:type="dcterms:W3CDTF">2012-09-30T02:43:48Z</dcterms:created>
  <dcterms:modified xsi:type="dcterms:W3CDTF">2015-12-10T20:15:06Z</dcterms:modified>
</cp:coreProperties>
</file>